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1E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824" autoAdjust="0"/>
  </p:normalViewPr>
  <p:slideViewPr>
    <p:cSldViewPr>
      <p:cViewPr>
        <p:scale>
          <a:sx n="110" d="100"/>
          <a:sy n="11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5196241-385C-4C96-94DB-876ED96D5E58}" type="datetimeFigureOut">
              <a:rPr lang="en-US" smtClean="0"/>
              <a:pPr/>
              <a:t>9/6/2013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F6A7022-3DD4-4A9C-A383-C1735A0FD00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3658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53C05EE-D450-427C-9C55-55D323E6EA55}" type="datetimeFigureOut">
              <a:rPr lang="en-US" smtClean="0"/>
              <a:pPr/>
              <a:t>9/6/2013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7F159B8-DDDD-46EC-BAB5-1F774A5296A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7241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Les billets en papier</a:t>
            </a:r>
            <a:r>
              <a:rPr lang="fr-CA" baseline="0" dirty="0" smtClean="0"/>
              <a:t> de la série </a:t>
            </a:r>
            <a:r>
              <a:rPr lang="fr-CA" i="1" baseline="0" dirty="0" smtClean="0"/>
              <a:t>L’épopée canadienne </a:t>
            </a:r>
            <a:r>
              <a:rPr lang="fr-CA" baseline="0" dirty="0" smtClean="0"/>
              <a:t>(ceux dotés d’une bande métallique) resteront en circulation pendant un certain temps.</a:t>
            </a:r>
          </a:p>
          <a:p>
            <a:endParaRPr lang="fr-CA" baseline="0" dirty="0" smtClean="0"/>
          </a:p>
          <a:p>
            <a:r>
              <a:rPr lang="fr-CA" baseline="0" dirty="0" smtClean="0"/>
              <a:t>Toutes les </a:t>
            </a:r>
            <a:r>
              <a:rPr lang="fr-CA" noProof="0" dirty="0" smtClean="0"/>
              <a:t>coupures de cette série sont pourvues</a:t>
            </a:r>
            <a:r>
              <a:rPr lang="fr-CA" baseline="0" noProof="0" dirty="0" smtClean="0"/>
              <a:t> des mêmes éléments de sécurité. Voici les éléments à vérifier.</a:t>
            </a:r>
          </a:p>
          <a:p>
            <a:endParaRPr lang="fr-CA" baseline="0" noProof="0" dirty="0" smtClean="0"/>
          </a:p>
          <a:p>
            <a:pPr>
              <a:buFont typeface="Arial" pitchFamily="34" charset="0"/>
              <a:buChar char="•"/>
            </a:pPr>
            <a:r>
              <a:rPr lang="fr-CA" baseline="0" noProof="0" dirty="0" smtClean="0"/>
              <a:t> bande métallique</a:t>
            </a:r>
          </a:p>
          <a:p>
            <a:pPr>
              <a:buFont typeface="Arial" pitchFamily="34" charset="0"/>
              <a:buChar char="•"/>
            </a:pPr>
            <a:r>
              <a:rPr lang="fr-CA" baseline="0" noProof="0" dirty="0" smtClean="0"/>
              <a:t> image fantôme</a:t>
            </a:r>
          </a:p>
          <a:p>
            <a:pPr>
              <a:buFont typeface="Arial" pitchFamily="34" charset="0"/>
              <a:buChar char="•"/>
            </a:pPr>
            <a:r>
              <a:rPr lang="fr-CA" baseline="0" noProof="0" dirty="0" smtClean="0"/>
              <a:t> chiffre en morceaux</a:t>
            </a:r>
          </a:p>
          <a:p>
            <a:pPr>
              <a:buFont typeface="Arial" pitchFamily="34" charset="0"/>
              <a:buChar char="•"/>
            </a:pPr>
            <a:r>
              <a:rPr lang="fr-CA" baseline="0" noProof="0" dirty="0" smtClean="0"/>
              <a:t> traits</a:t>
            </a:r>
          </a:p>
          <a:p>
            <a:pPr>
              <a:buFont typeface="Arial" pitchFamily="34" charset="0"/>
              <a:buChar char="•"/>
            </a:pPr>
            <a:r>
              <a:rPr lang="fr-CA" baseline="0" noProof="0" dirty="0" smtClean="0"/>
              <a:t> encre en relief</a:t>
            </a:r>
          </a:p>
          <a:p>
            <a:endParaRPr lang="fr-CA" baseline="0" noProof="0" dirty="0" smtClean="0"/>
          </a:p>
          <a:p>
            <a:r>
              <a:rPr lang="fr-CA" dirty="0"/>
              <a:t>Nota : Les premiers billets de 5 $ et de 10 $ de cette série étaient pourvus d’éléments de sécurité différents de ceux qui sont décrits ici. Ils comportaient des feuilles d’érable iridescentes au lieu d’une bande métallique</a:t>
            </a:r>
            <a:r>
              <a:rPr lang="fr-CA" dirty="0" smtClean="0"/>
              <a:t>. Les nouvelles versions</a:t>
            </a:r>
            <a:r>
              <a:rPr lang="fr-CA" baseline="0" dirty="0" smtClean="0"/>
              <a:t> 2006 et 2005 des billets de 5 $ et 10 $ possèdent les mêmes éléments de sécurité que les 20 $, 50 $ et 100 $.</a:t>
            </a:r>
            <a:endParaRPr lang="fr-CA" b="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159B8-DDDD-46EC-BAB5-1F774A5296A5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r-CA" dirty="0"/>
              <a:t>L’un des éléments de sécurité les plus frappants est la bande métallique </a:t>
            </a:r>
            <a:r>
              <a:rPr lang="fr-CA" dirty="0" smtClean="0"/>
              <a:t>à </a:t>
            </a:r>
            <a:r>
              <a:rPr lang="fr-CA" dirty="0"/>
              <a:t>gauche du portrait.</a:t>
            </a:r>
          </a:p>
          <a:p>
            <a:pPr eaLnBrk="1" hangingPunct="1"/>
            <a:endParaRPr lang="fr-CA" dirty="0"/>
          </a:p>
          <a:p>
            <a:pPr defTabSz="931774">
              <a:defRPr/>
            </a:pPr>
            <a:r>
              <a:rPr lang="fr-CA" b="0" dirty="0"/>
              <a:t>Inclinez</a:t>
            </a:r>
            <a:r>
              <a:rPr lang="fr-CA" b="1" dirty="0"/>
              <a:t> </a:t>
            </a:r>
            <a:r>
              <a:rPr lang="fr-CA" dirty="0"/>
              <a:t>le billet dans un sens puis dans l’autre pour voir les chiffres et les feuilles d’érable passer par toutes les couleurs de l’arc-en-ciel.</a:t>
            </a:r>
            <a:endParaRPr lang="fr-CA" b="0" noProof="0" dirty="0" smtClean="0"/>
          </a:p>
          <a:p>
            <a:pPr eaLnBrk="1" hangingPunct="1"/>
            <a:endParaRPr lang="fr-CA" noProof="0" dirty="0" smtClean="0"/>
          </a:p>
          <a:p>
            <a:r>
              <a:rPr lang="fr-CA" dirty="0" smtClean="0"/>
              <a:t>Il </a:t>
            </a:r>
            <a:r>
              <a:rPr lang="fr-CA" dirty="0"/>
              <a:t>ne suffit pas de vérifier si le billet porte une bande métallique. Assurez-vous que les fins détails et le changement de couleur de la bande sont exacts. Vérifiez si les chiffres dans la bande correspondent à la valeur du billet.</a:t>
            </a:r>
            <a:endParaRPr lang="fr-CA" b="1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159B8-DDDD-46EC-BAB5-1F774A5296A5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b="0" noProof="0" dirty="0" smtClean="0"/>
              <a:t>Regardez</a:t>
            </a:r>
            <a:r>
              <a:rPr lang="fr-CA" noProof="0" dirty="0" smtClean="0"/>
              <a:t> le billet en le tenant devant une source de lumière. Une petite</a:t>
            </a:r>
            <a:r>
              <a:rPr lang="fr-CA" baseline="0" noProof="0" dirty="0" smtClean="0"/>
              <a:t> image fantôme du portrait apparaît.</a:t>
            </a:r>
          </a:p>
          <a:p>
            <a:endParaRPr lang="fr-CA" baseline="0" noProof="0" dirty="0" smtClean="0"/>
          </a:p>
          <a:p>
            <a:r>
              <a:rPr lang="fr-CA" dirty="0"/>
              <a:t>On peut voir l’image fantôme des deux côtés du billet.</a:t>
            </a:r>
          </a:p>
          <a:p>
            <a:endParaRPr lang="fr-CA" dirty="0"/>
          </a:p>
          <a:p>
            <a:pPr defTabSz="931774"/>
            <a:r>
              <a:rPr lang="fr-CA" dirty="0"/>
              <a:t>Quand le billet n’est pas devant la lumière, l’image fantôme n’est pas visible; il n’y a que ce qui semble être un espace vide.</a:t>
            </a:r>
            <a:endParaRPr lang="fr-CA" noProof="0" dirty="0" smtClean="0"/>
          </a:p>
          <a:p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159B8-DDDD-46EC-BAB5-1F774A5296A5}" type="slidenum">
              <a:rPr lang="en-CA" smtClean="0"/>
              <a:pPr/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/>
            <a:r>
              <a:rPr lang="fr-CA" dirty="0"/>
              <a:t>Il y a des marques irrégulières au recto et au verso du billet, près de l’espace qui renferme l’image fantôme.</a:t>
            </a:r>
          </a:p>
          <a:p>
            <a:endParaRPr lang="en-CA" dirty="0" smtClean="0"/>
          </a:p>
          <a:p>
            <a:r>
              <a:rPr lang="fr-CA" dirty="0" smtClean="0"/>
              <a:t>Lorsque vous </a:t>
            </a:r>
            <a:r>
              <a:rPr lang="fr-CA" b="0" dirty="0" smtClean="0"/>
              <a:t>regardez</a:t>
            </a:r>
            <a:r>
              <a:rPr lang="fr-CA" dirty="0" smtClean="0"/>
              <a:t> </a:t>
            </a:r>
            <a:r>
              <a:rPr lang="fr-CA" dirty="0"/>
              <a:t>le billet devant une source de lumière, les morceaux forment un chiffre complet qui correspond à la valeur du billet.</a:t>
            </a:r>
          </a:p>
          <a:p>
            <a:endParaRPr lang="en-CA" dirty="0" smtClean="0"/>
          </a:p>
          <a:p>
            <a:pPr defTabSz="931774"/>
            <a:r>
              <a:rPr lang="fr-CA" dirty="0"/>
              <a:t>Le chiffre est visible au recto et au verso du billet.</a:t>
            </a:r>
            <a:endParaRPr lang="fr-CA" noProof="0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159B8-DDDD-46EC-BAB5-1F774A5296A5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fr-CA" dirty="0"/>
              <a:t>Les traits sont situés </a:t>
            </a:r>
            <a:r>
              <a:rPr lang="fr-CA" dirty="0" smtClean="0"/>
              <a:t>près du </a:t>
            </a:r>
            <a:r>
              <a:rPr lang="fr-CA" dirty="0"/>
              <a:t>gros chiffre au verso du billet. Ils semblent être tissés dans le </a:t>
            </a:r>
            <a:r>
              <a:rPr lang="fr-CA" dirty="0" smtClean="0"/>
              <a:t>papier.</a:t>
            </a:r>
            <a:endParaRPr lang="fr-CA" dirty="0"/>
          </a:p>
          <a:p>
            <a:pPr lvl="0"/>
            <a:r>
              <a:rPr lang="fr-CA" dirty="0"/>
              <a:t>  </a:t>
            </a:r>
          </a:p>
          <a:p>
            <a:pPr defTabSz="931774"/>
            <a:r>
              <a:rPr lang="fr-CA" dirty="0" smtClean="0"/>
              <a:t>Lorsque vous </a:t>
            </a:r>
            <a:r>
              <a:rPr lang="fr-CA" b="0" dirty="0" smtClean="0"/>
              <a:t>inclinez</a:t>
            </a:r>
            <a:r>
              <a:rPr lang="fr-CA" dirty="0" smtClean="0"/>
              <a:t> </a:t>
            </a:r>
            <a:r>
              <a:rPr lang="fr-CA" dirty="0"/>
              <a:t>le billet dans un sens puis dans l’autre, les traits passent du doré au vert.</a:t>
            </a:r>
          </a:p>
          <a:p>
            <a:pPr defTabSz="931774"/>
            <a:endParaRPr lang="fr-CA" dirty="0"/>
          </a:p>
          <a:p>
            <a:pPr defTabSz="931774"/>
            <a:r>
              <a:rPr lang="fr-CA" dirty="0"/>
              <a:t>Tout autre changement de </a:t>
            </a:r>
            <a:r>
              <a:rPr lang="fr-CA" dirty="0" smtClean="0"/>
              <a:t>couleur</a:t>
            </a:r>
            <a:r>
              <a:rPr lang="fr-CA" baseline="0" dirty="0" smtClean="0"/>
              <a:t> </a:t>
            </a:r>
            <a:r>
              <a:rPr lang="fr-CA" dirty="0" smtClean="0"/>
              <a:t>ou </a:t>
            </a:r>
            <a:r>
              <a:rPr lang="fr-CA" dirty="0"/>
              <a:t>l’absence de changement signifie qu’il s’agit </a:t>
            </a:r>
            <a:r>
              <a:rPr lang="fr-CA" dirty="0" smtClean="0"/>
              <a:t>probablement </a:t>
            </a:r>
            <a:r>
              <a:rPr lang="fr-CA" dirty="0"/>
              <a:t>d’un faux billet.</a:t>
            </a:r>
            <a:endParaRPr lang="en-CA" dirty="0" smtClean="0"/>
          </a:p>
          <a:p>
            <a:endParaRPr lang="fr-CA" dirty="0"/>
          </a:p>
          <a:p>
            <a:r>
              <a:rPr lang="fr-CA" dirty="0"/>
              <a:t>Des petits caractères, par exemple « CAN 20 </a:t>
            </a:r>
            <a:r>
              <a:rPr lang="fr-CA" dirty="0" smtClean="0"/>
              <a:t>», </a:t>
            </a:r>
            <a:r>
              <a:rPr lang="fr-CA" dirty="0"/>
              <a:t>correspondent à la valeur du billet.</a:t>
            </a:r>
            <a:endParaRPr lang="fr-CA" noProof="0" dirty="0" smtClean="0"/>
          </a:p>
          <a:p>
            <a:pPr eaLnBrk="1" hangingPunct="1"/>
            <a:endParaRPr lang="en-US" dirty="0" smtClean="0"/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159B8-DDDD-46EC-BAB5-1F774A5296A5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Lorsque vous </a:t>
            </a:r>
            <a:r>
              <a:rPr lang="fr-CA" b="0" dirty="0" smtClean="0"/>
              <a:t>regardez</a:t>
            </a:r>
            <a:r>
              <a:rPr lang="fr-CA" dirty="0" smtClean="0"/>
              <a:t> </a:t>
            </a:r>
            <a:r>
              <a:rPr lang="fr-CA" dirty="0"/>
              <a:t>le billet devant une source de lumière, les traits forment une ligne continue dans le papier, qui traverse le billet de haut en bas.</a:t>
            </a:r>
          </a:p>
          <a:p>
            <a:endParaRPr lang="fr-CA" dirty="0"/>
          </a:p>
          <a:p>
            <a:r>
              <a:rPr lang="fr-CA" dirty="0"/>
              <a:t>Cette ligne continue est visible des deux côtés du billet.</a:t>
            </a:r>
            <a:r>
              <a:rPr lang="fr-CA" noProof="0" dirty="0" smtClean="0"/>
              <a:t> </a:t>
            </a:r>
          </a:p>
          <a:p>
            <a:pPr eaLnBrk="1" hangingPunct="1"/>
            <a:endParaRPr lang="fr-CA" noProof="0" dirty="0" smtClean="0"/>
          </a:p>
          <a:p>
            <a:r>
              <a:rPr lang="fr-CA" dirty="0"/>
              <a:t>En résumé, assurez-vous </a:t>
            </a:r>
            <a:r>
              <a:rPr lang="fr-CA" noProof="0" dirty="0" smtClean="0"/>
              <a:t>:</a:t>
            </a:r>
            <a:br>
              <a:rPr lang="fr-CA" noProof="0" dirty="0" smtClean="0"/>
            </a:br>
            <a:endParaRPr lang="fr-CA" noProof="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fr-CA" noProof="0" dirty="0" smtClean="0"/>
              <a:t> </a:t>
            </a:r>
            <a:r>
              <a:rPr lang="fr-CA" dirty="0"/>
              <a:t>que les chiffres imprimés sur les traits correspondent à la valeur du billet;</a:t>
            </a:r>
            <a:endParaRPr lang="fr-CA" noProof="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fr-CA" noProof="0" dirty="0" smtClean="0"/>
              <a:t> </a:t>
            </a:r>
            <a:r>
              <a:rPr lang="fr-CA" dirty="0"/>
              <a:t>que la couleur passe de l’or au vert;</a:t>
            </a:r>
            <a:r>
              <a:rPr lang="fr-CA" noProof="0" dirty="0" smtClean="0"/>
              <a:t> 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fr-CA" noProof="0" dirty="0" smtClean="0"/>
              <a:t> </a:t>
            </a:r>
            <a:r>
              <a:rPr lang="fr-CA" dirty="0"/>
              <a:t>et que les traits forment une ligne continue devant la lumière.</a:t>
            </a:r>
            <a:r>
              <a:rPr lang="fr-CA" noProof="0" dirty="0" smtClean="0"/>
              <a:t> </a:t>
            </a:r>
          </a:p>
          <a:p>
            <a:pPr eaLnBrk="1" hangingPunct="1"/>
            <a:endParaRPr lang="fr-CA" sz="800" dirty="0"/>
          </a:p>
          <a:p>
            <a:pPr eaLnBrk="1" hangingPunct="1"/>
            <a:r>
              <a:rPr lang="fr-CA" dirty="0"/>
              <a:t>Les faussaires incluent rarement ces trois éléments.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159B8-DDDD-46EC-BAB5-1F774A5296A5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Lorsqu’on manipule quotidiennement des billets de banque au travail, on connaît bien la texture d’un vrai billet. Les billets </a:t>
            </a:r>
            <a:r>
              <a:rPr lang="fr-CA" dirty="0" smtClean="0"/>
              <a:t>authentiques en papier </a:t>
            </a:r>
            <a:r>
              <a:rPr lang="fr-CA" dirty="0"/>
              <a:t>ont une texture différente du papier ordinaire parce qu’ils sont imprimés sur du papier 100 % coton. Parfois, on peut sentir au simple toucher que quelque chose ne va pas. </a:t>
            </a:r>
            <a:r>
              <a:rPr lang="fr-CA" dirty="0" smtClean="0"/>
              <a:t>Si c’est</a:t>
            </a:r>
            <a:r>
              <a:rPr lang="fr-CA" baseline="0" dirty="0" smtClean="0"/>
              <a:t> le cas</a:t>
            </a:r>
            <a:r>
              <a:rPr lang="fr-CA" dirty="0" smtClean="0"/>
              <a:t>, </a:t>
            </a:r>
            <a:r>
              <a:rPr lang="fr-CA" dirty="0"/>
              <a:t>vérifiez les autres éléments de sécurité pour confirmer vos soupçons.</a:t>
            </a:r>
          </a:p>
          <a:p>
            <a:endParaRPr lang="fr-CA" dirty="0"/>
          </a:p>
          <a:p>
            <a:r>
              <a:rPr lang="fr-CA" dirty="0">
                <a:latin typeface="Calibri"/>
              </a:rPr>
              <a:t>À</a:t>
            </a:r>
            <a:r>
              <a:rPr lang="fr-CA" dirty="0"/>
              <a:t> plusieurs </a:t>
            </a:r>
            <a:r>
              <a:rPr lang="fr-CA" dirty="0" smtClean="0"/>
              <a:t>endroits, </a:t>
            </a:r>
            <a:r>
              <a:rPr lang="fr-CA" dirty="0"/>
              <a:t>le </a:t>
            </a:r>
            <a:r>
              <a:rPr lang="fr-CA" dirty="0" smtClean="0"/>
              <a:t>billet </a:t>
            </a:r>
            <a:r>
              <a:rPr lang="fr-CA" dirty="0"/>
              <a:t>est imprimé à l’encre en relief. Si vous </a:t>
            </a:r>
            <a:r>
              <a:rPr lang="fr-CA" b="0" dirty="0"/>
              <a:t>touchez</a:t>
            </a:r>
            <a:r>
              <a:rPr lang="fr-CA" dirty="0"/>
              <a:t> ces endroits, ils semblent plus épais:</a:t>
            </a:r>
            <a:br>
              <a:rPr lang="fr-CA" dirty="0"/>
            </a:br>
            <a:endParaRPr lang="fr-CA" dirty="0"/>
          </a:p>
          <a:p>
            <a:pPr>
              <a:buFont typeface="Arial" pitchFamily="34" charset="0"/>
              <a:buChar char="•"/>
            </a:pPr>
            <a:r>
              <a:rPr lang="fr-CA" dirty="0"/>
              <a:t> le gros chiffre</a:t>
            </a:r>
          </a:p>
          <a:p>
            <a:pPr>
              <a:buFont typeface="Arial" pitchFamily="34" charset="0"/>
              <a:buChar char="•"/>
            </a:pPr>
            <a:r>
              <a:rPr lang="fr-CA" dirty="0"/>
              <a:t> l’épaule du portrait</a:t>
            </a:r>
          </a:p>
          <a:p>
            <a:pPr>
              <a:buFont typeface="Arial" pitchFamily="34" charset="0"/>
              <a:buChar char="•"/>
            </a:pPr>
            <a:r>
              <a:rPr lang="fr-CA" dirty="0"/>
              <a:t> les mots « Bank of Canada </a:t>
            </a:r>
            <a:r>
              <a:rPr lang="fr-CA" dirty="0" smtClean="0">
                <a:latin typeface="Times New Roman"/>
                <a:cs typeface="Times New Roman"/>
              </a:rPr>
              <a:t>•</a:t>
            </a:r>
            <a:r>
              <a:rPr lang="fr-CA" dirty="0" smtClean="0"/>
              <a:t> </a:t>
            </a:r>
            <a:r>
              <a:rPr lang="fr-CA" dirty="0"/>
              <a:t>Banque du Canada »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159B8-DDDD-46EC-BAB5-1F774A5296A5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CE3F-0EA5-45C7-A03F-BD45DB7C6B5B}" type="datetimeFigureOut">
              <a:rPr lang="en-US" smtClean="0"/>
              <a:pPr/>
              <a:t>9/6/2013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F250D-A5D0-4C10-BCEB-ADD59239F583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8" name="Picture 7" descr="slide_temp_images_fr-06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" y="0"/>
            <a:ext cx="914308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CE3F-0EA5-45C7-A03F-BD45DB7C6B5B}" type="datetimeFigureOut">
              <a:rPr lang="en-US" smtClean="0"/>
              <a:pPr/>
              <a:t>9/6/2013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F250D-A5D0-4C10-BCEB-ADD59239F58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CE3F-0EA5-45C7-A03F-BD45DB7C6B5B}" type="datetimeFigureOut">
              <a:rPr lang="en-US" smtClean="0"/>
              <a:pPr/>
              <a:t>9/6/2013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F250D-A5D0-4C10-BCEB-ADD59239F58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CE3F-0EA5-45C7-A03F-BD45DB7C6B5B}" type="datetimeFigureOut">
              <a:rPr lang="en-US" smtClean="0"/>
              <a:pPr/>
              <a:t>9/6/2013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F250D-A5D0-4C10-BCEB-ADD59239F58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CE3F-0EA5-45C7-A03F-BD45DB7C6B5B}" type="datetimeFigureOut">
              <a:rPr lang="en-US" smtClean="0"/>
              <a:pPr/>
              <a:t>9/6/2013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F250D-A5D0-4C10-BCEB-ADD59239F583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68313" y="1628775"/>
            <a:ext cx="8135937" cy="424815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24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CE3F-0EA5-45C7-A03F-BD45DB7C6B5B}" type="datetimeFigureOut">
              <a:rPr lang="en-US" smtClean="0"/>
              <a:pPr/>
              <a:t>9/6/2013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F250D-A5D0-4C10-BCEB-ADD59239F58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CE3F-0EA5-45C7-A03F-BD45DB7C6B5B}" type="datetimeFigureOut">
              <a:rPr lang="en-US" smtClean="0"/>
              <a:pPr/>
              <a:t>9/6/2013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F250D-A5D0-4C10-BCEB-ADD59239F58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CE3F-0EA5-45C7-A03F-BD45DB7C6B5B}" type="datetimeFigureOut">
              <a:rPr lang="en-US" smtClean="0"/>
              <a:pPr/>
              <a:t>9/6/2013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F250D-A5D0-4C10-BCEB-ADD59239F58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CE3F-0EA5-45C7-A03F-BD45DB7C6B5B}" type="datetimeFigureOut">
              <a:rPr lang="en-US" smtClean="0"/>
              <a:pPr/>
              <a:t>9/6/2013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F250D-A5D0-4C10-BCEB-ADD59239F58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CE3F-0EA5-45C7-A03F-BD45DB7C6B5B}" type="datetimeFigureOut">
              <a:rPr lang="en-US" smtClean="0"/>
              <a:pPr/>
              <a:t>9/6/2013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F250D-A5D0-4C10-BCEB-ADD59239F58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CE3F-0EA5-45C7-A03F-BD45DB7C6B5B}" type="datetimeFigureOut">
              <a:rPr lang="en-US" smtClean="0"/>
              <a:pPr/>
              <a:t>9/6/2013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F250D-A5D0-4C10-BCEB-ADD59239F58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CE3F-0EA5-45C7-A03F-BD45DB7C6B5B}" type="datetimeFigureOut">
              <a:rPr lang="en-US" smtClean="0"/>
              <a:pPr/>
              <a:t>9/6/2013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F250D-A5D0-4C10-BCEB-ADD59239F58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CE3F-0EA5-45C7-A03F-BD45DB7C6B5B}" type="datetimeFigureOut">
              <a:rPr lang="en-US" smtClean="0"/>
              <a:pPr/>
              <a:t>9/6/2013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F250D-A5D0-4C10-BCEB-ADD59239F58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CE3F-0EA5-45C7-A03F-BD45DB7C6B5B}" type="datetimeFigureOut">
              <a:rPr lang="en-US" smtClean="0"/>
              <a:pPr/>
              <a:t>9/6/2013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F250D-A5D0-4C10-BCEB-ADD59239F58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5CE3F-0EA5-45C7-A03F-BD45DB7C6B5B}" type="datetimeFigureOut">
              <a:rPr lang="en-US" smtClean="0"/>
              <a:pPr/>
              <a:t>9/6/2013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F250D-A5D0-4C10-BCEB-ADD59239F583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61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62" r:id="rId13"/>
    <p:sldLayoutId id="2147483659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BF1E2E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5880" y="3357562"/>
            <a:ext cx="7772400" cy="2571768"/>
          </a:xfrm>
        </p:spPr>
        <p:txBody>
          <a:bodyPr>
            <a:normAutofit/>
          </a:bodyPr>
          <a:lstStyle/>
          <a:p>
            <a:pPr algn="r"/>
            <a:r>
              <a:rPr lang="en-US" sz="2400" dirty="0"/>
              <a:t>Exposé PowerPoint 3</a:t>
            </a:r>
            <a:r>
              <a:rPr lang="en-US" sz="2400" dirty="0" smtClean="0"/>
              <a:t> </a:t>
            </a:r>
            <a:r>
              <a:rPr lang="en-US" sz="2400" dirty="0"/>
              <a:t>: 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fr-CA" sz="3200" dirty="0"/>
              <a:t> Éléments de sécurité </a:t>
            </a:r>
            <a:r>
              <a:rPr lang="fr-CA" sz="3200" dirty="0" smtClean="0"/>
              <a:t/>
            </a:r>
            <a:br>
              <a:rPr lang="fr-CA" sz="3200" dirty="0" smtClean="0"/>
            </a:br>
            <a:r>
              <a:rPr lang="fr-CA" sz="3200" dirty="0" smtClean="0"/>
              <a:t>de la série </a:t>
            </a:r>
            <a:r>
              <a:rPr lang="fr-CA" sz="3200" i="1" dirty="0" smtClean="0"/>
              <a:t>L’épopée </a:t>
            </a:r>
            <a:br>
              <a:rPr lang="fr-CA" sz="3200" i="1" dirty="0" smtClean="0"/>
            </a:br>
            <a:r>
              <a:rPr lang="fr-CA" sz="3200" i="1" dirty="0" smtClean="0"/>
              <a:t>canadienne</a:t>
            </a:r>
            <a:r>
              <a:rPr lang="fr-CA" sz="3200" dirty="0" smtClean="0"/>
              <a:t> </a:t>
            </a:r>
            <a:endParaRPr lang="en-CA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43570" y="5643578"/>
            <a:ext cx="3214710" cy="614370"/>
          </a:xfrm>
        </p:spPr>
        <p:txBody>
          <a:bodyPr>
            <a:normAutofit/>
          </a:bodyPr>
          <a:lstStyle/>
          <a:p>
            <a:pPr algn="r"/>
            <a:r>
              <a:rPr lang="fr-CA" sz="2400" dirty="0" smtClean="0"/>
              <a:t>Leçon 1-2</a:t>
            </a:r>
            <a:endParaRPr lang="fr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Les éléments de sécurité </a:t>
            </a:r>
            <a:br>
              <a:rPr lang="fr-CA" dirty="0" smtClean="0"/>
            </a:br>
            <a:r>
              <a:rPr lang="fr-CA" dirty="0" smtClean="0"/>
              <a:t>en un coup d’</a:t>
            </a:r>
            <a:r>
              <a:rPr lang="fr-CA" dirty="0" smtClean="0">
                <a:latin typeface="Century Gothic"/>
              </a:rPr>
              <a:t>œ</a:t>
            </a:r>
            <a:r>
              <a:rPr lang="fr-CA" dirty="0" smtClean="0"/>
              <a:t>il</a:t>
            </a:r>
            <a:endParaRPr lang="fr-CA" dirty="0"/>
          </a:p>
        </p:txBody>
      </p:sp>
      <p:pic>
        <p:nvPicPr>
          <p:cNvPr id="4" name="Picture 72" descr="CJS $20 - Fac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2179638"/>
            <a:ext cx="5473700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714500" y="1639888"/>
            <a:ext cx="27400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fontAlgn="auto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fr-CA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t>Bande métallique</a:t>
            </a:r>
            <a:endParaRPr lang="fr-CA" sz="1600" dirty="0">
              <a:solidFill>
                <a:schemeClr val="tx1">
                  <a:lumMod val="65000"/>
                  <a:lumOff val="35000"/>
                </a:schemeClr>
              </a:solidFill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725871" y="1639888"/>
            <a:ext cx="213201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fr-CA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t>Image fantôme</a:t>
            </a:r>
            <a:endParaRPr lang="fr-CA" sz="1600" dirty="0">
              <a:solidFill>
                <a:schemeClr val="tx1">
                  <a:lumMod val="65000"/>
                  <a:lumOff val="35000"/>
                </a:schemeClr>
              </a:solidFill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rot="5400000">
            <a:off x="1979612" y="2360613"/>
            <a:ext cx="720725" cy="0"/>
          </a:xfrm>
          <a:prstGeom prst="line">
            <a:avLst/>
          </a:prstGeom>
          <a:solidFill>
            <a:schemeClr val="tx1"/>
          </a:solidFill>
          <a:ln w="19050">
            <a:solidFill>
              <a:srgbClr val="BF1E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 bwMode="auto">
          <a:xfrm>
            <a:off x="2286000" y="2714625"/>
            <a:ext cx="107950" cy="107950"/>
          </a:xfrm>
          <a:prstGeom prst="ellipse">
            <a:avLst/>
          </a:prstGeom>
          <a:solidFill>
            <a:srgbClr val="BF1E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286380" y="4857750"/>
            <a:ext cx="213042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CA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t>Traits</a:t>
            </a:r>
            <a:endParaRPr lang="en-CA" sz="1600" dirty="0">
              <a:solidFill>
                <a:schemeClr val="tx1">
                  <a:lumMod val="65000"/>
                  <a:lumOff val="35000"/>
                </a:schemeClr>
              </a:solidFill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rot="10800000">
            <a:off x="2041525" y="4375150"/>
            <a:ext cx="3905250" cy="0"/>
          </a:xfrm>
          <a:prstGeom prst="line">
            <a:avLst/>
          </a:prstGeom>
          <a:ln w="19050">
            <a:solidFill>
              <a:srgbClr val="BF1E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 bwMode="auto">
          <a:xfrm>
            <a:off x="3889375" y="4321175"/>
            <a:ext cx="107950" cy="107950"/>
          </a:xfrm>
          <a:prstGeom prst="ellipse">
            <a:avLst/>
          </a:prstGeom>
          <a:solidFill>
            <a:srgbClr val="BF1E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5286375" y="1639888"/>
            <a:ext cx="21304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fr-CA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t>Chiffre en morceaux</a:t>
            </a:r>
            <a:endParaRPr lang="fr-CA" sz="1600" dirty="0">
              <a:solidFill>
                <a:schemeClr val="tx1">
                  <a:lumMod val="65000"/>
                  <a:lumOff val="35000"/>
                </a:schemeClr>
              </a:solidFill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1714500" y="4857750"/>
            <a:ext cx="213042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fr-CA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t>Encre en relief</a:t>
            </a:r>
            <a:endParaRPr lang="fr-CA" sz="1600" dirty="0">
              <a:solidFill>
                <a:schemeClr val="tx1">
                  <a:lumMod val="65000"/>
                  <a:lumOff val="35000"/>
                </a:schemeClr>
              </a:solidFill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rot="5400000">
            <a:off x="4227513" y="2755900"/>
            <a:ext cx="1511300" cy="0"/>
          </a:xfrm>
          <a:prstGeom prst="line">
            <a:avLst/>
          </a:prstGeom>
          <a:solidFill>
            <a:schemeClr val="tx1"/>
          </a:solidFill>
          <a:ln w="19050">
            <a:solidFill>
              <a:srgbClr val="BF1E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 bwMode="auto">
          <a:xfrm>
            <a:off x="4929188" y="3500438"/>
            <a:ext cx="107950" cy="107950"/>
          </a:xfrm>
          <a:prstGeom prst="ellipse">
            <a:avLst/>
          </a:prstGeom>
          <a:solidFill>
            <a:srgbClr val="BF1E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16" name="Straight Connector 15"/>
          <p:cNvCxnSpPr/>
          <p:nvPr/>
        </p:nvCxnSpPr>
        <p:spPr bwMode="auto">
          <a:xfrm rot="5400000">
            <a:off x="5013325" y="2995613"/>
            <a:ext cx="1295400" cy="0"/>
          </a:xfrm>
          <a:prstGeom prst="line">
            <a:avLst/>
          </a:prstGeom>
          <a:solidFill>
            <a:schemeClr val="tx1"/>
          </a:solidFill>
          <a:ln w="19050">
            <a:solidFill>
              <a:srgbClr val="BF1E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 bwMode="auto">
          <a:xfrm>
            <a:off x="5607050" y="3643313"/>
            <a:ext cx="107950" cy="107950"/>
          </a:xfrm>
          <a:prstGeom prst="ellipse">
            <a:avLst/>
          </a:prstGeom>
          <a:solidFill>
            <a:srgbClr val="BF1E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18" name="Straight Connector 17"/>
          <p:cNvCxnSpPr/>
          <p:nvPr/>
        </p:nvCxnSpPr>
        <p:spPr bwMode="auto">
          <a:xfrm rot="10800000">
            <a:off x="5668963" y="2357438"/>
            <a:ext cx="1331912" cy="0"/>
          </a:xfrm>
          <a:prstGeom prst="line">
            <a:avLst/>
          </a:prstGeom>
          <a:solidFill>
            <a:schemeClr val="tx1"/>
          </a:solidFill>
          <a:ln w="19050">
            <a:solidFill>
              <a:srgbClr val="BF1E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 bwMode="auto">
          <a:xfrm rot="5400000">
            <a:off x="6820693" y="2180432"/>
            <a:ext cx="360363" cy="0"/>
          </a:xfrm>
          <a:prstGeom prst="line">
            <a:avLst/>
          </a:prstGeom>
          <a:solidFill>
            <a:schemeClr val="tx1"/>
          </a:solidFill>
          <a:ln w="19050">
            <a:solidFill>
              <a:srgbClr val="BF1E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 bwMode="auto">
          <a:xfrm>
            <a:off x="2000250" y="4321175"/>
            <a:ext cx="107950" cy="107950"/>
          </a:xfrm>
          <a:prstGeom prst="ellipse">
            <a:avLst/>
          </a:prstGeom>
          <a:solidFill>
            <a:srgbClr val="BF1E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21" name="Straight Connector 20"/>
          <p:cNvCxnSpPr/>
          <p:nvPr/>
        </p:nvCxnSpPr>
        <p:spPr bwMode="auto">
          <a:xfrm rot="5400000">
            <a:off x="5817175" y="4252338"/>
            <a:ext cx="259200" cy="0"/>
          </a:xfrm>
          <a:prstGeom prst="line">
            <a:avLst/>
          </a:prstGeom>
          <a:solidFill>
            <a:schemeClr val="tx1"/>
          </a:solidFill>
          <a:ln w="19050">
            <a:solidFill>
              <a:srgbClr val="BF1E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 bwMode="auto">
          <a:xfrm>
            <a:off x="5892800" y="4051300"/>
            <a:ext cx="107950" cy="107950"/>
          </a:xfrm>
          <a:prstGeom prst="ellipse">
            <a:avLst/>
          </a:prstGeom>
          <a:solidFill>
            <a:srgbClr val="BF1E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23" name="Straight Connector 22"/>
          <p:cNvCxnSpPr/>
          <p:nvPr/>
        </p:nvCxnSpPr>
        <p:spPr bwMode="auto">
          <a:xfrm rot="5400000">
            <a:off x="1838325" y="4641850"/>
            <a:ext cx="431800" cy="0"/>
          </a:xfrm>
          <a:prstGeom prst="line">
            <a:avLst/>
          </a:prstGeom>
          <a:solidFill>
            <a:schemeClr val="tx1"/>
          </a:solidFill>
          <a:ln w="19050">
            <a:solidFill>
              <a:srgbClr val="BF1E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 bwMode="auto">
          <a:xfrm rot="5400000">
            <a:off x="6679407" y="4617244"/>
            <a:ext cx="360362" cy="0"/>
          </a:xfrm>
          <a:prstGeom prst="line">
            <a:avLst/>
          </a:prstGeom>
          <a:solidFill>
            <a:schemeClr val="tx1"/>
          </a:solidFill>
          <a:ln w="19050">
            <a:solidFill>
              <a:srgbClr val="BF1E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 bwMode="auto">
          <a:xfrm rot="10800000">
            <a:off x="6572250" y="4446588"/>
            <a:ext cx="287338" cy="0"/>
          </a:xfrm>
          <a:prstGeom prst="line">
            <a:avLst/>
          </a:prstGeom>
          <a:solidFill>
            <a:schemeClr val="tx1"/>
          </a:solidFill>
          <a:ln w="19050">
            <a:solidFill>
              <a:srgbClr val="BF1E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 bwMode="auto">
          <a:xfrm>
            <a:off x="6500813" y="4392613"/>
            <a:ext cx="107950" cy="107950"/>
          </a:xfrm>
          <a:prstGeom prst="ellipse">
            <a:avLst/>
          </a:prstGeom>
          <a:solidFill>
            <a:srgbClr val="BF1E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Bande métallique</a:t>
            </a:r>
            <a:endParaRPr lang="fr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5720" y="1600200"/>
            <a:ext cx="4038600" cy="4525963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fr-CA" dirty="0"/>
              <a:t>Inclinez le billet dans un sens puis dans l’autre. </a:t>
            </a:r>
            <a:br>
              <a:rPr lang="fr-CA" dirty="0"/>
            </a:br>
            <a:r>
              <a:rPr lang="fr-CA" dirty="0"/>
              <a:t>Les chiffres et les feuilles d’érable changent de couleur</a:t>
            </a:r>
            <a:r>
              <a:rPr lang="fr-CA" dirty="0" smtClean="0"/>
              <a:t>.</a:t>
            </a:r>
            <a:endParaRPr lang="fr-CA" dirty="0"/>
          </a:p>
        </p:txBody>
      </p:sp>
      <p:pic>
        <p:nvPicPr>
          <p:cNvPr id="6" name="Picture 3" descr="CJS $20 - Fac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0100" y="1600200"/>
            <a:ext cx="4105275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 bwMode="auto">
          <a:xfrm rot="5400000">
            <a:off x="4622800" y="3211513"/>
            <a:ext cx="863600" cy="0"/>
          </a:xfrm>
          <a:prstGeom prst="line">
            <a:avLst/>
          </a:prstGeom>
          <a:solidFill>
            <a:schemeClr val="tx1"/>
          </a:solidFill>
          <a:ln w="19050">
            <a:solidFill>
              <a:srgbClr val="BF1E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 bwMode="auto">
          <a:xfrm>
            <a:off x="5000625" y="2786063"/>
            <a:ext cx="107950" cy="107950"/>
          </a:xfrm>
          <a:prstGeom prst="ellipse">
            <a:avLst/>
          </a:prstGeom>
          <a:solidFill>
            <a:srgbClr val="BF1E2E"/>
          </a:solidFill>
          <a:ln>
            <a:solidFill>
              <a:srgbClr val="BF1E2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pic>
        <p:nvPicPr>
          <p:cNvPr id="9" name="Picture 5" descr="holo-animation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0100" y="3643313"/>
            <a:ext cx="3348038" cy="2463800"/>
          </a:xfrm>
          <a:prstGeom prst="rect">
            <a:avLst/>
          </a:prstGeom>
          <a:noFill/>
          <a:ln w="12700">
            <a:solidFill>
              <a:srgbClr val="BF1E2E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Image fantôme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Clr>
                <a:schemeClr val="bg1"/>
              </a:buClr>
            </a:pPr>
            <a:r>
              <a:rPr lang="fr-CA" dirty="0"/>
              <a:t>Regardez le billet en le tenant devant une source de lumière. 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Une </a:t>
            </a:r>
            <a:r>
              <a:rPr lang="fr-CA" dirty="0"/>
              <a:t>petite image fantôme du portrait apparaît</a:t>
            </a:r>
            <a:r>
              <a:rPr lang="fr-CA" dirty="0" smtClean="0"/>
              <a:t>.</a:t>
            </a:r>
            <a:endParaRPr lang="fr-CA" dirty="0"/>
          </a:p>
        </p:txBody>
      </p:sp>
      <p:pic>
        <p:nvPicPr>
          <p:cNvPr id="5" name="Picture 3" descr="CJS $20 - Fac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0100" y="1600200"/>
            <a:ext cx="4105275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 bwMode="auto">
          <a:xfrm rot="5400000">
            <a:off x="6496843" y="3307557"/>
            <a:ext cx="900113" cy="0"/>
          </a:xfrm>
          <a:prstGeom prst="line">
            <a:avLst/>
          </a:prstGeom>
          <a:solidFill>
            <a:schemeClr val="tx1"/>
          </a:solidFill>
          <a:ln w="19050">
            <a:solidFill>
              <a:srgbClr val="BF1E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 bwMode="auto">
          <a:xfrm>
            <a:off x="6892925" y="2786063"/>
            <a:ext cx="107950" cy="107950"/>
          </a:xfrm>
          <a:prstGeom prst="ellipse">
            <a:avLst/>
          </a:prstGeom>
          <a:solidFill>
            <a:srgbClr val="BF1E2E"/>
          </a:solidFill>
          <a:ln>
            <a:solidFill>
              <a:srgbClr val="BF1E2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pic>
        <p:nvPicPr>
          <p:cNvPr id="8" name="Picture 3" descr="watermark-f-and-b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0100" y="3643313"/>
            <a:ext cx="3348038" cy="2459037"/>
          </a:xfrm>
          <a:prstGeom prst="rect">
            <a:avLst/>
          </a:prstGeom>
          <a:noFill/>
          <a:ln w="12700">
            <a:solidFill>
              <a:srgbClr val="BF1E2E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Chiffre en morceaux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Clr>
                <a:schemeClr val="bg1"/>
              </a:buClr>
            </a:pPr>
            <a:r>
              <a:rPr lang="fr-CA" dirty="0"/>
              <a:t>Regardez le billet en le tenant devant une source de lumière. Des motifs irréguliers au recto et au verso du billet forment un chiffre complet</a:t>
            </a:r>
            <a:r>
              <a:rPr lang="fr-CA" dirty="0" smtClean="0"/>
              <a:t>.</a:t>
            </a:r>
            <a:endParaRPr lang="fr-CA" dirty="0"/>
          </a:p>
        </p:txBody>
      </p:sp>
      <p:pic>
        <p:nvPicPr>
          <p:cNvPr id="5" name="Picture 3" descr="CJS $20 - Fac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0100" y="1600200"/>
            <a:ext cx="4105275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 bwMode="auto">
          <a:xfrm rot="5400000">
            <a:off x="7213600" y="3413125"/>
            <a:ext cx="539750" cy="0"/>
          </a:xfrm>
          <a:prstGeom prst="line">
            <a:avLst/>
          </a:prstGeom>
          <a:solidFill>
            <a:schemeClr val="tx1"/>
          </a:solidFill>
          <a:ln w="19050">
            <a:solidFill>
              <a:srgbClr val="BF1E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 bwMode="auto">
          <a:xfrm>
            <a:off x="7429500" y="3071813"/>
            <a:ext cx="107950" cy="107950"/>
          </a:xfrm>
          <a:prstGeom prst="ellipse">
            <a:avLst/>
          </a:prstGeom>
          <a:solidFill>
            <a:srgbClr val="BF1E2E"/>
          </a:solidFill>
          <a:ln>
            <a:solidFill>
              <a:srgbClr val="BF1E2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pic>
        <p:nvPicPr>
          <p:cNvPr id="8" name="Picture 5" descr="see-through-animation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7338" y="3643313"/>
            <a:ext cx="3348037" cy="2433637"/>
          </a:xfrm>
          <a:prstGeom prst="rect">
            <a:avLst/>
          </a:prstGeom>
          <a:noFill/>
          <a:ln w="12700">
            <a:solidFill>
              <a:srgbClr val="BF1E2E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Traits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Clr>
                <a:schemeClr val="bg1"/>
              </a:buClr>
            </a:pPr>
            <a:r>
              <a:rPr lang="fr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Inclinez le billet :</a:t>
            </a:r>
          </a:p>
          <a:p>
            <a:pPr lvl="1"/>
            <a:r>
              <a:rPr lang="fr-CA" dirty="0" smtClean="0"/>
              <a:t>L</a:t>
            </a:r>
            <a:r>
              <a:rPr lang="fr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 traits passent du doré au vert.</a:t>
            </a:r>
          </a:p>
          <a:p>
            <a:pPr lvl="1"/>
            <a:r>
              <a:rPr lang="en-CA" dirty="0" smtClean="0"/>
              <a:t>D</a:t>
            </a: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petits caractères représentent la valeur du billet.</a:t>
            </a:r>
            <a:endParaRPr lang="en-CA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3275" y="1614488"/>
            <a:ext cx="41021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 bwMode="auto">
          <a:xfrm rot="5400000">
            <a:off x="4891087" y="3408363"/>
            <a:ext cx="612775" cy="0"/>
          </a:xfrm>
          <a:prstGeom prst="line">
            <a:avLst/>
          </a:prstGeom>
          <a:solidFill>
            <a:schemeClr val="tx1"/>
          </a:solidFill>
          <a:ln w="19050">
            <a:solidFill>
              <a:srgbClr val="BF1E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 bwMode="auto">
          <a:xfrm>
            <a:off x="5143500" y="3071813"/>
            <a:ext cx="107950" cy="107950"/>
          </a:xfrm>
          <a:prstGeom prst="ellipse">
            <a:avLst/>
          </a:prstGeom>
          <a:solidFill>
            <a:srgbClr val="BF1E2E"/>
          </a:solidFill>
          <a:ln>
            <a:solidFill>
              <a:srgbClr val="BF1E2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pic>
        <p:nvPicPr>
          <p:cNvPr id="8" name="Picture 6" descr="security-thread-tilt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1213" y="3643313"/>
            <a:ext cx="3348037" cy="2566987"/>
          </a:xfrm>
          <a:prstGeom prst="rect">
            <a:avLst/>
          </a:prstGeom>
          <a:noFill/>
          <a:ln w="12700">
            <a:solidFill>
              <a:srgbClr val="BF1E2E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Traits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Clr>
                <a:schemeClr val="bg1"/>
              </a:buClr>
            </a:pPr>
            <a:r>
              <a:rPr lang="fr-CA" dirty="0"/>
              <a:t>Regardez le billet en le tenant devant une </a:t>
            </a:r>
            <a:r>
              <a:rPr lang="fr-CA" dirty="0" smtClean="0"/>
              <a:t>source de lumière</a:t>
            </a:r>
            <a:r>
              <a:rPr lang="fr-CA" dirty="0"/>
              <a:t>. </a:t>
            </a:r>
            <a:r>
              <a:rPr lang="fr-CA" dirty="0" smtClean="0"/>
              <a:t>Les </a:t>
            </a:r>
            <a:r>
              <a:rPr lang="fr-CA" dirty="0"/>
              <a:t>traits forment une ligne continue</a:t>
            </a:r>
            <a:r>
              <a:rPr lang="fr-CA" dirty="0" smtClean="0"/>
              <a:t>.</a:t>
            </a:r>
            <a:endParaRPr lang="fr-CA" dirty="0"/>
          </a:p>
        </p:txBody>
      </p:sp>
      <p:pic>
        <p:nvPicPr>
          <p:cNvPr id="5" name="Picture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3275" y="1614488"/>
            <a:ext cx="41021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 bwMode="auto">
          <a:xfrm rot="5400000">
            <a:off x="4891087" y="3408363"/>
            <a:ext cx="612775" cy="0"/>
          </a:xfrm>
          <a:prstGeom prst="line">
            <a:avLst/>
          </a:prstGeom>
          <a:solidFill>
            <a:schemeClr val="tx1"/>
          </a:solidFill>
          <a:ln w="19050">
            <a:solidFill>
              <a:srgbClr val="BF1E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 bwMode="auto">
          <a:xfrm>
            <a:off x="5143500" y="3071813"/>
            <a:ext cx="107950" cy="107950"/>
          </a:xfrm>
          <a:prstGeom prst="ellipse">
            <a:avLst/>
          </a:prstGeom>
          <a:solidFill>
            <a:srgbClr val="BF1E2E"/>
          </a:solidFill>
          <a:ln>
            <a:solidFill>
              <a:srgbClr val="BF1E2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pic>
        <p:nvPicPr>
          <p:cNvPr id="8" name="Picture 7" descr="strip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8513" y="3643313"/>
            <a:ext cx="3348037" cy="2513012"/>
          </a:xfrm>
          <a:prstGeom prst="rect">
            <a:avLst/>
          </a:prstGeom>
          <a:noFill/>
          <a:ln w="12700">
            <a:solidFill>
              <a:srgbClr val="BF1E2E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Encre en relief</a:t>
            </a:r>
            <a:endParaRPr lang="fr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Clr>
                <a:schemeClr val="bg1"/>
              </a:buClr>
            </a:pPr>
            <a:r>
              <a:rPr lang="fr-CA" dirty="0"/>
              <a:t>Touchez le billet pour sentir l’encre en </a:t>
            </a:r>
            <a:r>
              <a:rPr lang="fr-CA" dirty="0" smtClean="0"/>
              <a:t>relief.</a:t>
            </a:r>
            <a:endParaRPr lang="fr-CA" dirty="0"/>
          </a:p>
        </p:txBody>
      </p:sp>
      <p:pic>
        <p:nvPicPr>
          <p:cNvPr id="8" name="Picture 3" descr="CJS $20 - Fac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0100" y="1600200"/>
            <a:ext cx="4105275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 bwMode="auto">
          <a:xfrm rot="10800000">
            <a:off x="4276725" y="3268663"/>
            <a:ext cx="3492500" cy="0"/>
          </a:xfrm>
          <a:prstGeom prst="line">
            <a:avLst/>
          </a:prstGeom>
          <a:ln w="19050">
            <a:solidFill>
              <a:srgbClr val="BF1E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 bwMode="auto">
          <a:xfrm>
            <a:off x="6286500" y="3214688"/>
            <a:ext cx="107950" cy="107950"/>
          </a:xfrm>
          <a:prstGeom prst="ellipse">
            <a:avLst/>
          </a:prstGeom>
          <a:solidFill>
            <a:srgbClr val="BF1E2E"/>
          </a:solidFill>
          <a:ln>
            <a:solidFill>
              <a:srgbClr val="BF1E2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1" name="Oval 10"/>
          <p:cNvSpPr/>
          <p:nvPr/>
        </p:nvSpPr>
        <p:spPr bwMode="auto">
          <a:xfrm>
            <a:off x="4751388" y="3214688"/>
            <a:ext cx="107950" cy="107950"/>
          </a:xfrm>
          <a:prstGeom prst="ellipse">
            <a:avLst/>
          </a:prstGeom>
          <a:solidFill>
            <a:srgbClr val="BF1E2E"/>
          </a:solidFill>
          <a:ln>
            <a:solidFill>
              <a:srgbClr val="BF1E2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12" name="Straight Connector 11"/>
          <p:cNvCxnSpPr/>
          <p:nvPr/>
        </p:nvCxnSpPr>
        <p:spPr bwMode="auto">
          <a:xfrm rot="5400000">
            <a:off x="7463631" y="3339307"/>
            <a:ext cx="611187" cy="0"/>
          </a:xfrm>
          <a:prstGeom prst="line">
            <a:avLst/>
          </a:prstGeom>
          <a:solidFill>
            <a:schemeClr val="tx1"/>
          </a:solidFill>
          <a:ln w="19050">
            <a:solidFill>
              <a:srgbClr val="BF1E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 bwMode="auto">
          <a:xfrm>
            <a:off x="7715250" y="3000375"/>
            <a:ext cx="107950" cy="107950"/>
          </a:xfrm>
          <a:prstGeom prst="ellipse">
            <a:avLst/>
          </a:prstGeom>
          <a:solidFill>
            <a:srgbClr val="BF1E2E"/>
          </a:solidFill>
          <a:ln>
            <a:solidFill>
              <a:srgbClr val="BF1E2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pic>
        <p:nvPicPr>
          <p:cNvPr id="14" name="Picture 9" descr="intaglio-writin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2975" y="2617799"/>
            <a:ext cx="3341688" cy="2454275"/>
          </a:xfrm>
          <a:prstGeom prst="rect">
            <a:avLst/>
          </a:prstGeom>
          <a:noFill/>
          <a:ln w="12700">
            <a:solidFill>
              <a:srgbClr val="BF1E2E"/>
            </a:solidFill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 bwMode="auto">
          <a:xfrm rot="10800000">
            <a:off x="4960938" y="3644900"/>
            <a:ext cx="2808287" cy="0"/>
          </a:xfrm>
          <a:prstGeom prst="line">
            <a:avLst/>
          </a:prstGeom>
          <a:ln w="19050">
            <a:solidFill>
              <a:srgbClr val="BF1E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 rot="5400000">
            <a:off x="4654550" y="3951288"/>
            <a:ext cx="612775" cy="0"/>
          </a:xfrm>
          <a:prstGeom prst="line">
            <a:avLst/>
          </a:prstGeom>
          <a:solidFill>
            <a:schemeClr val="tx1"/>
          </a:solidFill>
          <a:ln w="19050">
            <a:solidFill>
              <a:srgbClr val="BF1E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6" descr="intaglio2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8175" y="4149725"/>
            <a:ext cx="3338513" cy="2411413"/>
          </a:xfrm>
          <a:prstGeom prst="rect">
            <a:avLst/>
          </a:prstGeom>
          <a:noFill/>
          <a:ln w="12700">
            <a:solidFill>
              <a:srgbClr val="BF1E2E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630</Words>
  <Application>Microsoft Office PowerPoint</Application>
  <PresentationFormat>On-screen Show (4:3)</PresentationFormat>
  <Paragraphs>78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Exposé PowerPoint 3 :   Éléments de sécurité  de la série L’épopée  canadienne </vt:lpstr>
      <vt:lpstr>Les éléments de sécurité  en un coup d’œil</vt:lpstr>
      <vt:lpstr>Bande métallique</vt:lpstr>
      <vt:lpstr>Image fantôme</vt:lpstr>
      <vt:lpstr>Chiffre en morceaux</vt:lpstr>
      <vt:lpstr>Traits</vt:lpstr>
      <vt:lpstr>Traits</vt:lpstr>
      <vt:lpstr>Encre en relief</vt:lpstr>
    </vt:vector>
  </TitlesOfParts>
  <Company>Bank of Canada - Banque du Canada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Contrefaçon des billets de banque PowerPoint 3, Leçon 1-2</dc:title>
  <dc:subject>Contrefaçon des billets de banque PowerPoint 3, Leçon 1-2</dc:subject>
  <dc:creator>Banque du Canada</dc:creator>
  <cp:lastModifiedBy>Lyne Kingsbury</cp:lastModifiedBy>
  <cp:revision>32</cp:revision>
  <dcterms:created xsi:type="dcterms:W3CDTF">2012-06-28T15:05:01Z</dcterms:created>
  <dcterms:modified xsi:type="dcterms:W3CDTF">2013-09-06T18:19:31Z</dcterms:modified>
</cp:coreProperties>
</file>